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4"/>
  </p:notesMasterIdLst>
  <p:sldIdLst>
    <p:sldId id="314" r:id="rId3"/>
    <p:sldId id="353" r:id="rId4"/>
    <p:sldId id="368" r:id="rId5"/>
    <p:sldId id="369" r:id="rId6"/>
    <p:sldId id="370" r:id="rId7"/>
    <p:sldId id="379" r:id="rId8"/>
    <p:sldId id="375" r:id="rId9"/>
    <p:sldId id="377" r:id="rId10"/>
    <p:sldId id="372" r:id="rId11"/>
    <p:sldId id="378" r:id="rId12"/>
    <p:sldId id="320" r:id="rId13"/>
  </p:sldIdLst>
  <p:sldSz cx="9144000" cy="6858000" type="screen4x3"/>
  <p:notesSz cx="6797675" cy="9928225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ABDB77"/>
    <a:srgbClr val="003399"/>
    <a:srgbClr val="F4B11C"/>
    <a:srgbClr val="566C6E"/>
    <a:srgbClr val="B8CED0"/>
    <a:srgbClr val="FF3399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6837" autoAdjust="0"/>
  </p:normalViewPr>
  <p:slideViewPr>
    <p:cSldViewPr snapToGrid="0">
      <p:cViewPr varScale="1">
        <p:scale>
          <a:sx n="112" d="100"/>
          <a:sy n="112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5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BED22AA-8454-47A4-8316-CD823EB5A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22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="" xmlns:a16="http://schemas.microsoft.com/office/drawing/2014/main" id="{B6C21A2F-56BF-4AEC-AC7F-6B1A778F2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B43D5-0114-4E83-A53C-0D2A5BBD8BFA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Образ слайда 1">
            <a:extLst>
              <a:ext uri="{FF2B5EF4-FFF2-40B4-BE49-F238E27FC236}">
                <a16:creationId xmlns="" xmlns:a16="http://schemas.microsoft.com/office/drawing/2014/main" id="{03069208-11E7-4606-A2FF-DFDF1C26B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4" name="Заметки 2">
            <a:extLst>
              <a:ext uri="{FF2B5EF4-FFF2-40B4-BE49-F238E27FC236}">
                <a16:creationId xmlns="" xmlns:a16="http://schemas.microsoft.com/office/drawing/2014/main" id="{F465B3BC-8004-4327-892E-26199B044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125" name="Номер слайда 3">
            <a:extLst>
              <a:ext uri="{FF2B5EF4-FFF2-40B4-BE49-F238E27FC236}">
                <a16:creationId xmlns="" xmlns:a16="http://schemas.microsoft.com/office/drawing/2014/main" id="{B0CAA56D-7D20-4DDE-9F63-5DC70515709F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294F0-B741-461E-B4CF-7D16146DBB42}" type="slidenum">
              <a:rPr lang="ru-RU" altLang="ru-RU" b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17762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D22AA-8454-47A4-8316-CD823EB5A88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8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66B74575-0C8A-472F-A548-C190FBEDA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50FA6B52-8DF7-40CD-BB15-0087064BA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8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09D3-CFFB-4F18-A307-79610F81D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CCBD-7DFE-4E36-958B-95B4B3C37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11250" y="0"/>
            <a:ext cx="7443788" cy="10636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192213"/>
            <a:ext cx="4321175" cy="2679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2963" y="1192213"/>
            <a:ext cx="4322762" cy="2679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79388" y="4024313"/>
            <a:ext cx="4321175" cy="2681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963" y="4024313"/>
            <a:ext cx="4322762" cy="2681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B283E-5C20-4B62-B7A8-5EB26BDA6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bg_title_new.jpg">
            <a:extLst>
              <a:ext uri="{FF2B5EF4-FFF2-40B4-BE49-F238E27FC236}">
                <a16:creationId xmlns="" xmlns:a16="http://schemas.microsoft.com/office/drawing/2014/main" id="{5D89A4D5-6291-47AD-9186-A87D89583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5">
            <a:extLst>
              <a:ext uri="{FF2B5EF4-FFF2-40B4-BE49-F238E27FC236}">
                <a16:creationId xmlns="" xmlns:a16="http://schemas.microsoft.com/office/drawing/2014/main" id="{CED03E42-05A0-4301-B8DD-F7FDB685AC4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25638" y="700088"/>
            <a:ext cx="1111250" cy="1257300"/>
            <a:chOff x="2481263" y="212726"/>
            <a:chExt cx="4175126" cy="4725988"/>
          </a:xfrm>
        </p:grpSpPr>
        <p:sp>
          <p:nvSpPr>
            <p:cNvPr id="6" name="Freeform 9">
              <a:extLst>
                <a:ext uri="{FF2B5EF4-FFF2-40B4-BE49-F238E27FC236}">
                  <a16:creationId xmlns="" xmlns:a16="http://schemas.microsoft.com/office/drawing/2014/main" id="{E7F68B97-B803-4B6E-8461-EC1019F6E6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67891" cy="4725988"/>
            </a:xfrm>
            <a:custGeom>
              <a:avLst/>
              <a:gdLst>
                <a:gd name="T0" fmla="*/ 2147483646 w 2982"/>
                <a:gd name="T1" fmla="*/ 2147483646 h 5955"/>
                <a:gd name="T2" fmla="*/ 2147483646 w 2982"/>
                <a:gd name="T3" fmla="*/ 2147483646 h 5955"/>
                <a:gd name="T4" fmla="*/ 2147483646 w 2982"/>
                <a:gd name="T5" fmla="*/ 2147483646 h 5955"/>
                <a:gd name="T6" fmla="*/ 2147483646 w 2982"/>
                <a:gd name="T7" fmla="*/ 2147483646 h 5955"/>
                <a:gd name="T8" fmla="*/ 2147483646 w 2982"/>
                <a:gd name="T9" fmla="*/ 2147483646 h 5955"/>
                <a:gd name="T10" fmla="*/ 2147483646 w 2982"/>
                <a:gd name="T11" fmla="*/ 2147483646 h 5955"/>
                <a:gd name="T12" fmla="*/ 2147483646 w 2982"/>
                <a:gd name="T13" fmla="*/ 2147483646 h 5955"/>
                <a:gd name="T14" fmla="*/ 2147483646 w 2982"/>
                <a:gd name="T15" fmla="*/ 2147483646 h 5955"/>
                <a:gd name="T16" fmla="*/ 2147483646 w 2982"/>
                <a:gd name="T17" fmla="*/ 2147483646 h 5955"/>
                <a:gd name="T18" fmla="*/ 2147483646 w 2982"/>
                <a:gd name="T19" fmla="*/ 2147483646 h 5955"/>
                <a:gd name="T20" fmla="*/ 2147483646 w 2982"/>
                <a:gd name="T21" fmla="*/ 2147483646 h 5955"/>
                <a:gd name="T22" fmla="*/ 2147483646 w 2982"/>
                <a:gd name="T23" fmla="*/ 2147483646 h 5955"/>
                <a:gd name="T24" fmla="*/ 2147483646 w 2982"/>
                <a:gd name="T25" fmla="*/ 2147483646 h 5955"/>
                <a:gd name="T26" fmla="*/ 2147483646 w 2982"/>
                <a:gd name="T27" fmla="*/ 2147483646 h 5955"/>
                <a:gd name="T28" fmla="*/ 2147483646 w 2982"/>
                <a:gd name="T29" fmla="*/ 2147483646 h 5955"/>
                <a:gd name="T30" fmla="*/ 2147483646 w 2982"/>
                <a:gd name="T31" fmla="*/ 2147483646 h 5955"/>
                <a:gd name="T32" fmla="*/ 2147483646 w 2982"/>
                <a:gd name="T33" fmla="*/ 2147483646 h 5955"/>
                <a:gd name="T34" fmla="*/ 2147483646 w 2982"/>
                <a:gd name="T35" fmla="*/ 2147483646 h 5955"/>
                <a:gd name="T36" fmla="*/ 2147483646 w 2982"/>
                <a:gd name="T37" fmla="*/ 2147483646 h 5955"/>
                <a:gd name="T38" fmla="*/ 2147483646 w 2982"/>
                <a:gd name="T39" fmla="*/ 2147483646 h 5955"/>
                <a:gd name="T40" fmla="*/ 2147483646 w 2982"/>
                <a:gd name="T41" fmla="*/ 2147483646 h 5955"/>
                <a:gd name="T42" fmla="*/ 2147483646 w 2982"/>
                <a:gd name="T43" fmla="*/ 2147483646 h 5955"/>
                <a:gd name="T44" fmla="*/ 2147483646 w 2982"/>
                <a:gd name="T45" fmla="*/ 2147483646 h 5955"/>
                <a:gd name="T46" fmla="*/ 2147483646 w 2982"/>
                <a:gd name="T47" fmla="*/ 2147483646 h 5955"/>
                <a:gd name="T48" fmla="*/ 2147483646 w 2982"/>
                <a:gd name="T49" fmla="*/ 2147483646 h 5955"/>
                <a:gd name="T50" fmla="*/ 2147483646 w 2982"/>
                <a:gd name="T51" fmla="*/ 2147483646 h 5955"/>
                <a:gd name="T52" fmla="*/ 2147483646 w 2982"/>
                <a:gd name="T53" fmla="*/ 2147483646 h 5955"/>
                <a:gd name="T54" fmla="*/ 2147483646 w 2982"/>
                <a:gd name="T55" fmla="*/ 2147483646 h 5955"/>
                <a:gd name="T56" fmla="*/ 2147483646 w 2982"/>
                <a:gd name="T57" fmla="*/ 2147483646 h 5955"/>
                <a:gd name="T58" fmla="*/ 2147483646 w 2982"/>
                <a:gd name="T59" fmla="*/ 2147483646 h 5955"/>
                <a:gd name="T60" fmla="*/ 2147483646 w 2982"/>
                <a:gd name="T61" fmla="*/ 2147483646 h 5955"/>
                <a:gd name="T62" fmla="*/ 2147483646 w 2982"/>
                <a:gd name="T63" fmla="*/ 2147483646 h 5955"/>
                <a:gd name="T64" fmla="*/ 2147483646 w 2982"/>
                <a:gd name="T65" fmla="*/ 2147483646 h 5955"/>
                <a:gd name="T66" fmla="*/ 2147483646 w 2982"/>
                <a:gd name="T67" fmla="*/ 2147483646 h 5955"/>
                <a:gd name="T68" fmla="*/ 2147483646 w 2982"/>
                <a:gd name="T69" fmla="*/ 2147483646 h 5955"/>
                <a:gd name="T70" fmla="*/ 2147483646 w 2982"/>
                <a:gd name="T71" fmla="*/ 2147483646 h 5955"/>
                <a:gd name="T72" fmla="*/ 2147483646 w 2982"/>
                <a:gd name="T73" fmla="*/ 2147483646 h 5955"/>
                <a:gd name="T74" fmla="*/ 2147483646 w 2982"/>
                <a:gd name="T75" fmla="*/ 2147483646 h 5955"/>
                <a:gd name="T76" fmla="*/ 2147483646 w 2982"/>
                <a:gd name="T77" fmla="*/ 2147483646 h 5955"/>
                <a:gd name="T78" fmla="*/ 0 w 2982"/>
                <a:gd name="T79" fmla="*/ 2147483646 h 5955"/>
                <a:gd name="T80" fmla="*/ 2147483646 w 2982"/>
                <a:gd name="T81" fmla="*/ 2147483646 h 5955"/>
                <a:gd name="T82" fmla="*/ 2147483646 w 2982"/>
                <a:gd name="T83" fmla="*/ 2147483646 h 5955"/>
                <a:gd name="T84" fmla="*/ 2147483646 w 2982"/>
                <a:gd name="T85" fmla="*/ 2147483646 h 5955"/>
                <a:gd name="T86" fmla="*/ 2147483646 w 2982"/>
                <a:gd name="T87" fmla="*/ 2147483646 h 5955"/>
                <a:gd name="T88" fmla="*/ 2147483646 w 2982"/>
                <a:gd name="T89" fmla="*/ 2147483646 h 5955"/>
                <a:gd name="T90" fmla="*/ 2147483646 w 2982"/>
                <a:gd name="T91" fmla="*/ 2147483646 h 5955"/>
                <a:gd name="T92" fmla="*/ 2147483646 w 2982"/>
                <a:gd name="T93" fmla="*/ 2147483646 h 5955"/>
                <a:gd name="T94" fmla="*/ 2147483646 w 2982"/>
                <a:gd name="T95" fmla="*/ 2147483646 h 5955"/>
                <a:gd name="T96" fmla="*/ 2147483646 w 2982"/>
                <a:gd name="T97" fmla="*/ 2147483646 h 5955"/>
                <a:gd name="T98" fmla="*/ 2147483646 w 2982"/>
                <a:gd name="T99" fmla="*/ 2147483646 h 5955"/>
                <a:gd name="T100" fmla="*/ 2147483646 w 2982"/>
                <a:gd name="T101" fmla="*/ 2147483646 h 5955"/>
                <a:gd name="T102" fmla="*/ 2147483646 w 2982"/>
                <a:gd name="T103" fmla="*/ 2147483646 h 5955"/>
                <a:gd name="T104" fmla="*/ 2147483646 w 2982"/>
                <a:gd name="T105" fmla="*/ 2147483646 h 5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0EACA7B4-C478-413D-9CDB-224931AF64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0170" y="970553"/>
              <a:ext cx="3656219" cy="3323708"/>
            </a:xfrm>
            <a:custGeom>
              <a:avLst/>
              <a:gdLst>
                <a:gd name="T0" fmla="*/ 2147483646 w 4611"/>
                <a:gd name="T1" fmla="*/ 2147483646 h 4186"/>
                <a:gd name="T2" fmla="*/ 2147483646 w 4611"/>
                <a:gd name="T3" fmla="*/ 2147483646 h 4186"/>
                <a:gd name="T4" fmla="*/ 2147483646 w 4611"/>
                <a:gd name="T5" fmla="*/ 2147483646 h 4186"/>
                <a:gd name="T6" fmla="*/ 2147483646 w 4611"/>
                <a:gd name="T7" fmla="*/ 2147483646 h 4186"/>
                <a:gd name="T8" fmla="*/ 2147483646 w 4611"/>
                <a:gd name="T9" fmla="*/ 2147483646 h 4186"/>
                <a:gd name="T10" fmla="*/ 2147483646 w 4611"/>
                <a:gd name="T11" fmla="*/ 2147483646 h 4186"/>
                <a:gd name="T12" fmla="*/ 2147483646 w 4611"/>
                <a:gd name="T13" fmla="*/ 2147483646 h 4186"/>
                <a:gd name="T14" fmla="*/ 2147483646 w 4611"/>
                <a:gd name="T15" fmla="*/ 2147483646 h 4186"/>
                <a:gd name="T16" fmla="*/ 2147483646 w 4611"/>
                <a:gd name="T17" fmla="*/ 2147483646 h 4186"/>
                <a:gd name="T18" fmla="*/ 2147483646 w 4611"/>
                <a:gd name="T19" fmla="*/ 2147483646 h 4186"/>
                <a:gd name="T20" fmla="*/ 2147483646 w 4611"/>
                <a:gd name="T21" fmla="*/ 2147483646 h 4186"/>
                <a:gd name="T22" fmla="*/ 2147483646 w 4611"/>
                <a:gd name="T23" fmla="*/ 2147483646 h 4186"/>
                <a:gd name="T24" fmla="*/ 2147483646 w 4611"/>
                <a:gd name="T25" fmla="*/ 2147483646 h 4186"/>
                <a:gd name="T26" fmla="*/ 2147483646 w 4611"/>
                <a:gd name="T27" fmla="*/ 2147483646 h 4186"/>
                <a:gd name="T28" fmla="*/ 2147483646 w 4611"/>
                <a:gd name="T29" fmla="*/ 2147483646 h 4186"/>
                <a:gd name="T30" fmla="*/ 2147483646 w 4611"/>
                <a:gd name="T31" fmla="*/ 2147483646 h 4186"/>
                <a:gd name="T32" fmla="*/ 2147483646 w 4611"/>
                <a:gd name="T33" fmla="*/ 2147483646 h 4186"/>
                <a:gd name="T34" fmla="*/ 2147483646 w 4611"/>
                <a:gd name="T35" fmla="*/ 2147483646 h 4186"/>
                <a:gd name="T36" fmla="*/ 2147483646 w 4611"/>
                <a:gd name="T37" fmla="*/ 2147483646 h 4186"/>
                <a:gd name="T38" fmla="*/ 2147483646 w 4611"/>
                <a:gd name="T39" fmla="*/ 2147483646 h 4186"/>
                <a:gd name="T40" fmla="*/ 2147483646 w 4611"/>
                <a:gd name="T41" fmla="*/ 2147483646 h 4186"/>
                <a:gd name="T42" fmla="*/ 2147483646 w 4611"/>
                <a:gd name="T43" fmla="*/ 2147483646 h 4186"/>
                <a:gd name="T44" fmla="*/ 2147483646 w 4611"/>
                <a:gd name="T45" fmla="*/ 2147483646 h 4186"/>
                <a:gd name="T46" fmla="*/ 2147483646 w 4611"/>
                <a:gd name="T47" fmla="*/ 2147483646 h 4186"/>
                <a:gd name="T48" fmla="*/ 2147483646 w 4611"/>
                <a:gd name="T49" fmla="*/ 2147483646 h 4186"/>
                <a:gd name="T50" fmla="*/ 2147483646 w 4611"/>
                <a:gd name="T51" fmla="*/ 2147483646 h 4186"/>
                <a:gd name="T52" fmla="*/ 2147483646 w 4611"/>
                <a:gd name="T53" fmla="*/ 2147483646 h 4186"/>
                <a:gd name="T54" fmla="*/ 2147483646 w 4611"/>
                <a:gd name="T55" fmla="*/ 2147483646 h 4186"/>
                <a:gd name="T56" fmla="*/ 2147483646 w 4611"/>
                <a:gd name="T57" fmla="*/ 2147483646 h 4186"/>
                <a:gd name="T58" fmla="*/ 2147483646 w 4611"/>
                <a:gd name="T59" fmla="*/ 2147483646 h 4186"/>
                <a:gd name="T60" fmla="*/ 2147483646 w 4611"/>
                <a:gd name="T61" fmla="*/ 2147483646 h 4186"/>
                <a:gd name="T62" fmla="*/ 2147483646 w 4611"/>
                <a:gd name="T63" fmla="*/ 2147483646 h 4186"/>
                <a:gd name="T64" fmla="*/ 2147483646 w 4611"/>
                <a:gd name="T65" fmla="*/ 2147483646 h 4186"/>
                <a:gd name="T66" fmla="*/ 2147483646 w 4611"/>
                <a:gd name="T67" fmla="*/ 2147483646 h 4186"/>
                <a:gd name="T68" fmla="*/ 2147483646 w 4611"/>
                <a:gd name="T69" fmla="*/ 2147483646 h 4186"/>
                <a:gd name="T70" fmla="*/ 2147483646 w 4611"/>
                <a:gd name="T71" fmla="*/ 2147483646 h 4186"/>
                <a:gd name="T72" fmla="*/ 2147483646 w 4611"/>
                <a:gd name="T73" fmla="*/ 2147483646 h 4186"/>
                <a:gd name="T74" fmla="*/ 2147483646 w 4611"/>
                <a:gd name="T75" fmla="*/ 2147483646 h 4186"/>
                <a:gd name="T76" fmla="*/ 2147483646 w 4611"/>
                <a:gd name="T77" fmla="*/ 2147483646 h 4186"/>
                <a:gd name="T78" fmla="*/ 2147483646 w 4611"/>
                <a:gd name="T79" fmla="*/ 2147483646 h 4186"/>
                <a:gd name="T80" fmla="*/ 2147483646 w 4611"/>
                <a:gd name="T81" fmla="*/ 2147483646 h 4186"/>
                <a:gd name="T82" fmla="*/ 2147483646 w 4611"/>
                <a:gd name="T83" fmla="*/ 2147483646 h 4186"/>
                <a:gd name="T84" fmla="*/ 2147483646 w 4611"/>
                <a:gd name="T85" fmla="*/ 2147483646 h 4186"/>
                <a:gd name="T86" fmla="*/ 2147483646 w 4611"/>
                <a:gd name="T87" fmla="*/ 2147483646 h 4186"/>
                <a:gd name="T88" fmla="*/ 2147483646 w 4611"/>
                <a:gd name="T89" fmla="*/ 2147483646 h 4186"/>
                <a:gd name="T90" fmla="*/ 2147483646 w 4611"/>
                <a:gd name="T91" fmla="*/ 2147483646 h 4186"/>
                <a:gd name="T92" fmla="*/ 2147483646 w 4611"/>
                <a:gd name="T93" fmla="*/ 2147483646 h 4186"/>
                <a:gd name="T94" fmla="*/ 2147483646 w 4611"/>
                <a:gd name="T95" fmla="*/ 2147483646 h 4186"/>
                <a:gd name="T96" fmla="*/ 2147483646 w 4611"/>
                <a:gd name="T97" fmla="*/ 2147483646 h 4186"/>
                <a:gd name="T98" fmla="*/ 2147483646 w 4611"/>
                <a:gd name="T99" fmla="*/ 2147483646 h 4186"/>
                <a:gd name="T100" fmla="*/ 2147483646 w 4611"/>
                <a:gd name="T101" fmla="*/ 2147483646 h 4186"/>
                <a:gd name="T102" fmla="*/ 2147483646 w 4611"/>
                <a:gd name="T103" fmla="*/ 2147483646 h 4186"/>
                <a:gd name="T104" fmla="*/ 2147483646 w 4611"/>
                <a:gd name="T105" fmla="*/ 2147483646 h 4186"/>
                <a:gd name="T106" fmla="*/ 2147483646 w 4611"/>
                <a:gd name="T107" fmla="*/ 2147483646 h 4186"/>
                <a:gd name="T108" fmla="*/ 2147483646 w 4611"/>
                <a:gd name="T109" fmla="*/ 2147483646 h 4186"/>
                <a:gd name="T110" fmla="*/ 2147483646 w 4611"/>
                <a:gd name="T111" fmla="*/ 2147483646 h 4186"/>
                <a:gd name="T112" fmla="*/ 2147483646 w 4611"/>
                <a:gd name="T113" fmla="*/ 2147483646 h 4186"/>
                <a:gd name="T114" fmla="*/ 2147483646 w 4611"/>
                <a:gd name="T115" fmla="*/ 2147483646 h 4186"/>
                <a:gd name="T116" fmla="*/ 2147483646 w 4611"/>
                <a:gd name="T117" fmla="*/ 2147483646 h 4186"/>
                <a:gd name="T118" fmla="*/ 2147483646 w 4611"/>
                <a:gd name="T119" fmla="*/ 2147483646 h 4186"/>
                <a:gd name="T120" fmla="*/ 2147483646 w 4611"/>
                <a:gd name="T121" fmla="*/ 2147483646 h 4186"/>
                <a:gd name="T122" fmla="*/ 2147483646 w 4611"/>
                <a:gd name="T123" fmla="*/ 2147483646 h 4186"/>
                <a:gd name="T124" fmla="*/ 2147483646 w 4611"/>
                <a:gd name="T125" fmla="*/ 2147483646 h 4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="" xmlns:a16="http://schemas.microsoft.com/office/drawing/2014/main" id="{A8EE1F6E-4725-45E5-9677-4093C0FEC2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8163" y="752475"/>
            <a:ext cx="5013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ru-RU" altLang="ru-RU" sz="1300">
                <a:solidFill>
                  <a:srgbClr val="A88C5E"/>
                </a:solidFill>
              </a:rPr>
              <a:t>АКЦИОНЕРНОЕ ОБЩЕСТВО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>
                <a:solidFill>
                  <a:srgbClr val="003CA0"/>
                </a:solidFill>
              </a:rPr>
              <a:t>«</a:t>
            </a:r>
            <a:r>
              <a:rPr lang="ru-RU" altLang="ru-RU" sz="1500">
                <a:solidFill>
                  <a:srgbClr val="003CA0"/>
                </a:solidFill>
              </a:rPr>
              <a:t>СИСТЕМНЫЙ ОПЕРАТОР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500">
                <a:solidFill>
                  <a:srgbClr val="003CA0"/>
                </a:solidFill>
              </a:rPr>
              <a:t>ЕДИНОЙ ЭНЕРГЕТИЧЕСКОЙ СИСТЕМЫ»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7408935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E5475B5-57FD-45C3-91FB-D3FC824B62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142E8AA-69FF-4BC6-B8E5-5633238BE6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1EC1-4B89-441B-94B0-E9CAA7791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557560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D4CDA5F-9B05-4F67-98F1-D63664D03C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B58D8C5-EF79-450C-B338-23FFF40F4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E62C-11E1-45A9-B455-92B58CBFB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377608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324778E-14A4-4E53-88C3-8F17F0FE17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0B1735-2B0F-4079-BD59-F89C355010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C553-644C-458F-9AB8-6BEE4C8CD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465962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1F900CB6-06D1-41B4-B1D0-E6AE9E373A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7F9DBAC4-E191-454F-A813-1077E0D0FB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66AF-0946-4559-9F5E-186588DCD7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764037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8E2FF7D-E324-4E36-9137-7C3D30EA97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82D220F-2E06-486A-970E-E741A2BD09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599E-F1D5-4748-ADDA-1769E15767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240294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1CC62B14-410A-4444-B78E-F73DEC09F3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9DFF81A4-D169-4BDC-BC5E-10D99B5F25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E81D-9256-48A8-9870-002988DFE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69790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F781-B1B9-4FA8-83AF-DCE10099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9C33998-8A95-4497-A3FE-91B8C51F8D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8653F79-AD46-40D2-BD2B-0F8F903E4A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6065-A51F-4990-B2F1-D1A970EF9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06584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10796EA-524B-41B3-927B-5685B40217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D2FB1CF-91A5-4F5E-9F52-ADE3713FFA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4329-697A-4E8D-A9BF-F1A47424F4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747999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5703EE7-CA19-408A-AEB1-76F6B8196F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CF10B64-5D67-495B-BFA7-A41AC4109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04F2-FD2D-4DB7-9258-355A48DBF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523414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C67BF10-653A-42F7-AFCC-E333B76719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7B35C11-B4CB-49CB-B47B-9BC8AA87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0E7D-0FA1-459F-8EFD-805073890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33140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872F-FB8D-4762-8431-583D3318B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7F8B8-8B6A-42F6-83C7-B5570738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26608-254A-4B30-B374-18488EC44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89B1-255E-4486-9106-046E1760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09C1-C0F6-4627-AA11-3AABD554D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8988-B83C-4116-B2B5-40DF12F84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3245-98B5-474D-AC67-CA050A75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BE29FB7E-F719-4C64-A202-1A0380A6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bg_page_new.jpg">
            <a:extLst>
              <a:ext uri="{FF2B5EF4-FFF2-40B4-BE49-F238E27FC236}">
                <a16:creationId xmlns="" xmlns:a16="http://schemas.microsoft.com/office/drawing/2014/main" id="{93F3A042-5E93-4CA8-B035-78994B116E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Группа 7">
            <a:extLst>
              <a:ext uri="{FF2B5EF4-FFF2-40B4-BE49-F238E27FC236}">
                <a16:creationId xmlns="" xmlns:a16="http://schemas.microsoft.com/office/drawing/2014/main" id="{0086EB6F-3FED-4169-834A-56A6C83A2C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6050" y="68263"/>
            <a:ext cx="903288" cy="1022350"/>
            <a:chOff x="2481263" y="212726"/>
            <a:chExt cx="4175126" cy="4725988"/>
          </a:xfrm>
        </p:grpSpPr>
        <p:sp>
          <p:nvSpPr>
            <p:cNvPr id="1032" name="Freeform 9">
              <a:extLst>
                <a:ext uri="{FF2B5EF4-FFF2-40B4-BE49-F238E27FC236}">
                  <a16:creationId xmlns="" xmlns:a16="http://schemas.microsoft.com/office/drawing/2014/main" id="{08C7E241-EAB6-4D86-96DC-CDFF76F6B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147483646 w 2982"/>
                <a:gd name="T1" fmla="*/ 2147483646 h 5955"/>
                <a:gd name="T2" fmla="*/ 2147483646 w 2982"/>
                <a:gd name="T3" fmla="*/ 2147483646 h 5955"/>
                <a:gd name="T4" fmla="*/ 2147483646 w 2982"/>
                <a:gd name="T5" fmla="*/ 2147483646 h 5955"/>
                <a:gd name="T6" fmla="*/ 2147483646 w 2982"/>
                <a:gd name="T7" fmla="*/ 2147483646 h 5955"/>
                <a:gd name="T8" fmla="*/ 2147483646 w 2982"/>
                <a:gd name="T9" fmla="*/ 2147483646 h 5955"/>
                <a:gd name="T10" fmla="*/ 2147483646 w 2982"/>
                <a:gd name="T11" fmla="*/ 2147483646 h 5955"/>
                <a:gd name="T12" fmla="*/ 2147483646 w 2982"/>
                <a:gd name="T13" fmla="*/ 2147483646 h 5955"/>
                <a:gd name="T14" fmla="*/ 2147483646 w 2982"/>
                <a:gd name="T15" fmla="*/ 2147483646 h 5955"/>
                <a:gd name="T16" fmla="*/ 2147483646 w 2982"/>
                <a:gd name="T17" fmla="*/ 2147483646 h 5955"/>
                <a:gd name="T18" fmla="*/ 2147483646 w 2982"/>
                <a:gd name="T19" fmla="*/ 2147483646 h 5955"/>
                <a:gd name="T20" fmla="*/ 2147483646 w 2982"/>
                <a:gd name="T21" fmla="*/ 2147483646 h 5955"/>
                <a:gd name="T22" fmla="*/ 2147483646 w 2982"/>
                <a:gd name="T23" fmla="*/ 2147483646 h 5955"/>
                <a:gd name="T24" fmla="*/ 2147483646 w 2982"/>
                <a:gd name="T25" fmla="*/ 2147483646 h 5955"/>
                <a:gd name="T26" fmla="*/ 2147483646 w 2982"/>
                <a:gd name="T27" fmla="*/ 2147483646 h 5955"/>
                <a:gd name="T28" fmla="*/ 2147483646 w 2982"/>
                <a:gd name="T29" fmla="*/ 2147483646 h 5955"/>
                <a:gd name="T30" fmla="*/ 2147483646 w 2982"/>
                <a:gd name="T31" fmla="*/ 2147483646 h 5955"/>
                <a:gd name="T32" fmla="*/ 2147483646 w 2982"/>
                <a:gd name="T33" fmla="*/ 2147483646 h 5955"/>
                <a:gd name="T34" fmla="*/ 2147483646 w 2982"/>
                <a:gd name="T35" fmla="*/ 2147483646 h 5955"/>
                <a:gd name="T36" fmla="*/ 2147483646 w 2982"/>
                <a:gd name="T37" fmla="*/ 2147483646 h 5955"/>
                <a:gd name="T38" fmla="*/ 2147483646 w 2982"/>
                <a:gd name="T39" fmla="*/ 2147483646 h 5955"/>
                <a:gd name="T40" fmla="*/ 2147483646 w 2982"/>
                <a:gd name="T41" fmla="*/ 2147483646 h 5955"/>
                <a:gd name="T42" fmla="*/ 2147483646 w 2982"/>
                <a:gd name="T43" fmla="*/ 2147483646 h 5955"/>
                <a:gd name="T44" fmla="*/ 2147483646 w 2982"/>
                <a:gd name="T45" fmla="*/ 2147483646 h 5955"/>
                <a:gd name="T46" fmla="*/ 2147483646 w 2982"/>
                <a:gd name="T47" fmla="*/ 2147483646 h 5955"/>
                <a:gd name="T48" fmla="*/ 2147483646 w 2982"/>
                <a:gd name="T49" fmla="*/ 2147483646 h 5955"/>
                <a:gd name="T50" fmla="*/ 2147483646 w 2982"/>
                <a:gd name="T51" fmla="*/ 2147483646 h 5955"/>
                <a:gd name="T52" fmla="*/ 2147483646 w 2982"/>
                <a:gd name="T53" fmla="*/ 2147483646 h 5955"/>
                <a:gd name="T54" fmla="*/ 2147483646 w 2982"/>
                <a:gd name="T55" fmla="*/ 2147483646 h 5955"/>
                <a:gd name="T56" fmla="*/ 2147483646 w 2982"/>
                <a:gd name="T57" fmla="*/ 2147483646 h 5955"/>
                <a:gd name="T58" fmla="*/ 2147483646 w 2982"/>
                <a:gd name="T59" fmla="*/ 2147483646 h 5955"/>
                <a:gd name="T60" fmla="*/ 2147483646 w 2982"/>
                <a:gd name="T61" fmla="*/ 2147483646 h 5955"/>
                <a:gd name="T62" fmla="*/ 2147483646 w 2982"/>
                <a:gd name="T63" fmla="*/ 2147483646 h 5955"/>
                <a:gd name="T64" fmla="*/ 2147483646 w 2982"/>
                <a:gd name="T65" fmla="*/ 2147483646 h 5955"/>
                <a:gd name="T66" fmla="*/ 2147483646 w 2982"/>
                <a:gd name="T67" fmla="*/ 2147483646 h 5955"/>
                <a:gd name="T68" fmla="*/ 2147483646 w 2982"/>
                <a:gd name="T69" fmla="*/ 2147483646 h 5955"/>
                <a:gd name="T70" fmla="*/ 2147483646 w 2982"/>
                <a:gd name="T71" fmla="*/ 2147483646 h 5955"/>
                <a:gd name="T72" fmla="*/ 2147483646 w 2982"/>
                <a:gd name="T73" fmla="*/ 2147483646 h 5955"/>
                <a:gd name="T74" fmla="*/ 2147483646 w 2982"/>
                <a:gd name="T75" fmla="*/ 2147483646 h 5955"/>
                <a:gd name="T76" fmla="*/ 2147483646 w 2982"/>
                <a:gd name="T77" fmla="*/ 2147483646 h 5955"/>
                <a:gd name="T78" fmla="*/ 0 w 2982"/>
                <a:gd name="T79" fmla="*/ 2147483646 h 5955"/>
                <a:gd name="T80" fmla="*/ 2147483646 w 2982"/>
                <a:gd name="T81" fmla="*/ 2147483646 h 5955"/>
                <a:gd name="T82" fmla="*/ 2147483646 w 2982"/>
                <a:gd name="T83" fmla="*/ 2147483646 h 5955"/>
                <a:gd name="T84" fmla="*/ 2147483646 w 2982"/>
                <a:gd name="T85" fmla="*/ 2147483646 h 5955"/>
                <a:gd name="T86" fmla="*/ 2147483646 w 2982"/>
                <a:gd name="T87" fmla="*/ 2147483646 h 5955"/>
                <a:gd name="T88" fmla="*/ 2147483646 w 2982"/>
                <a:gd name="T89" fmla="*/ 2147483646 h 5955"/>
                <a:gd name="T90" fmla="*/ 2147483646 w 2982"/>
                <a:gd name="T91" fmla="*/ 2147483646 h 5955"/>
                <a:gd name="T92" fmla="*/ 2147483646 w 2982"/>
                <a:gd name="T93" fmla="*/ 2147483646 h 5955"/>
                <a:gd name="T94" fmla="*/ 2147483646 w 2982"/>
                <a:gd name="T95" fmla="*/ 2147483646 h 5955"/>
                <a:gd name="T96" fmla="*/ 2147483646 w 2982"/>
                <a:gd name="T97" fmla="*/ 2147483646 h 5955"/>
                <a:gd name="T98" fmla="*/ 2147483646 w 2982"/>
                <a:gd name="T99" fmla="*/ 2147483646 h 5955"/>
                <a:gd name="T100" fmla="*/ 2147483646 w 2982"/>
                <a:gd name="T101" fmla="*/ 2147483646 h 5955"/>
                <a:gd name="T102" fmla="*/ 2147483646 w 2982"/>
                <a:gd name="T103" fmla="*/ 2147483646 h 5955"/>
                <a:gd name="T104" fmla="*/ 2147483646 w 2982"/>
                <a:gd name="T105" fmla="*/ 2147483646 h 5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10">
              <a:extLst>
                <a:ext uri="{FF2B5EF4-FFF2-40B4-BE49-F238E27FC236}">
                  <a16:creationId xmlns="" xmlns:a16="http://schemas.microsoft.com/office/drawing/2014/main" id="{E7EAC2D6-659F-45E9-B488-8F9FCF7C3C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4899" y="968588"/>
              <a:ext cx="3661490" cy="3324339"/>
            </a:xfrm>
            <a:custGeom>
              <a:avLst/>
              <a:gdLst>
                <a:gd name="T0" fmla="*/ 2147483646 w 4611"/>
                <a:gd name="T1" fmla="*/ 2147483646 h 4186"/>
                <a:gd name="T2" fmla="*/ 2147483646 w 4611"/>
                <a:gd name="T3" fmla="*/ 2147483646 h 4186"/>
                <a:gd name="T4" fmla="*/ 2147483646 w 4611"/>
                <a:gd name="T5" fmla="*/ 2147483646 h 4186"/>
                <a:gd name="T6" fmla="*/ 2147483646 w 4611"/>
                <a:gd name="T7" fmla="*/ 2147483646 h 4186"/>
                <a:gd name="T8" fmla="*/ 2147483646 w 4611"/>
                <a:gd name="T9" fmla="*/ 2147483646 h 4186"/>
                <a:gd name="T10" fmla="*/ 2147483646 w 4611"/>
                <a:gd name="T11" fmla="*/ 2147483646 h 4186"/>
                <a:gd name="T12" fmla="*/ 2147483646 w 4611"/>
                <a:gd name="T13" fmla="*/ 2147483646 h 4186"/>
                <a:gd name="T14" fmla="*/ 2147483646 w 4611"/>
                <a:gd name="T15" fmla="*/ 2147483646 h 4186"/>
                <a:gd name="T16" fmla="*/ 2147483646 w 4611"/>
                <a:gd name="T17" fmla="*/ 2147483646 h 4186"/>
                <a:gd name="T18" fmla="*/ 2147483646 w 4611"/>
                <a:gd name="T19" fmla="*/ 2147483646 h 4186"/>
                <a:gd name="T20" fmla="*/ 2147483646 w 4611"/>
                <a:gd name="T21" fmla="*/ 2147483646 h 4186"/>
                <a:gd name="T22" fmla="*/ 2147483646 w 4611"/>
                <a:gd name="T23" fmla="*/ 2147483646 h 4186"/>
                <a:gd name="T24" fmla="*/ 2147483646 w 4611"/>
                <a:gd name="T25" fmla="*/ 2147483646 h 4186"/>
                <a:gd name="T26" fmla="*/ 2147483646 w 4611"/>
                <a:gd name="T27" fmla="*/ 2147483646 h 4186"/>
                <a:gd name="T28" fmla="*/ 2147483646 w 4611"/>
                <a:gd name="T29" fmla="*/ 2147483646 h 4186"/>
                <a:gd name="T30" fmla="*/ 2147483646 w 4611"/>
                <a:gd name="T31" fmla="*/ 2147483646 h 4186"/>
                <a:gd name="T32" fmla="*/ 2147483646 w 4611"/>
                <a:gd name="T33" fmla="*/ 2147483646 h 4186"/>
                <a:gd name="T34" fmla="*/ 2147483646 w 4611"/>
                <a:gd name="T35" fmla="*/ 2147483646 h 4186"/>
                <a:gd name="T36" fmla="*/ 2147483646 w 4611"/>
                <a:gd name="T37" fmla="*/ 2147483646 h 4186"/>
                <a:gd name="T38" fmla="*/ 2147483646 w 4611"/>
                <a:gd name="T39" fmla="*/ 2147483646 h 4186"/>
                <a:gd name="T40" fmla="*/ 2147483646 w 4611"/>
                <a:gd name="T41" fmla="*/ 2147483646 h 4186"/>
                <a:gd name="T42" fmla="*/ 2147483646 w 4611"/>
                <a:gd name="T43" fmla="*/ 2147483646 h 4186"/>
                <a:gd name="T44" fmla="*/ 2147483646 w 4611"/>
                <a:gd name="T45" fmla="*/ 2147483646 h 4186"/>
                <a:gd name="T46" fmla="*/ 2147483646 w 4611"/>
                <a:gd name="T47" fmla="*/ 2147483646 h 4186"/>
                <a:gd name="T48" fmla="*/ 2147483646 w 4611"/>
                <a:gd name="T49" fmla="*/ 2147483646 h 4186"/>
                <a:gd name="T50" fmla="*/ 2147483646 w 4611"/>
                <a:gd name="T51" fmla="*/ 2147483646 h 4186"/>
                <a:gd name="T52" fmla="*/ 2147483646 w 4611"/>
                <a:gd name="T53" fmla="*/ 2147483646 h 4186"/>
                <a:gd name="T54" fmla="*/ 2147483646 w 4611"/>
                <a:gd name="T55" fmla="*/ 2147483646 h 4186"/>
                <a:gd name="T56" fmla="*/ 2147483646 w 4611"/>
                <a:gd name="T57" fmla="*/ 2147483646 h 4186"/>
                <a:gd name="T58" fmla="*/ 2147483646 w 4611"/>
                <a:gd name="T59" fmla="*/ 2147483646 h 4186"/>
                <a:gd name="T60" fmla="*/ 2147483646 w 4611"/>
                <a:gd name="T61" fmla="*/ 2147483646 h 4186"/>
                <a:gd name="T62" fmla="*/ 2147483646 w 4611"/>
                <a:gd name="T63" fmla="*/ 2147483646 h 4186"/>
                <a:gd name="T64" fmla="*/ 2147483646 w 4611"/>
                <a:gd name="T65" fmla="*/ 2147483646 h 4186"/>
                <a:gd name="T66" fmla="*/ 2147483646 w 4611"/>
                <a:gd name="T67" fmla="*/ 2147483646 h 4186"/>
                <a:gd name="T68" fmla="*/ 2147483646 w 4611"/>
                <a:gd name="T69" fmla="*/ 2147483646 h 4186"/>
                <a:gd name="T70" fmla="*/ 2147483646 w 4611"/>
                <a:gd name="T71" fmla="*/ 2147483646 h 4186"/>
                <a:gd name="T72" fmla="*/ 2147483646 w 4611"/>
                <a:gd name="T73" fmla="*/ 2147483646 h 4186"/>
                <a:gd name="T74" fmla="*/ 2147483646 w 4611"/>
                <a:gd name="T75" fmla="*/ 2147483646 h 4186"/>
                <a:gd name="T76" fmla="*/ 2147483646 w 4611"/>
                <a:gd name="T77" fmla="*/ 2147483646 h 4186"/>
                <a:gd name="T78" fmla="*/ 2147483646 w 4611"/>
                <a:gd name="T79" fmla="*/ 2147483646 h 4186"/>
                <a:gd name="T80" fmla="*/ 2147483646 w 4611"/>
                <a:gd name="T81" fmla="*/ 2147483646 h 4186"/>
                <a:gd name="T82" fmla="*/ 2147483646 w 4611"/>
                <a:gd name="T83" fmla="*/ 2147483646 h 4186"/>
                <a:gd name="T84" fmla="*/ 2147483646 w 4611"/>
                <a:gd name="T85" fmla="*/ 2147483646 h 4186"/>
                <a:gd name="T86" fmla="*/ 2147483646 w 4611"/>
                <a:gd name="T87" fmla="*/ 2147483646 h 4186"/>
                <a:gd name="T88" fmla="*/ 2147483646 w 4611"/>
                <a:gd name="T89" fmla="*/ 2147483646 h 4186"/>
                <a:gd name="T90" fmla="*/ 2147483646 w 4611"/>
                <a:gd name="T91" fmla="*/ 2147483646 h 4186"/>
                <a:gd name="T92" fmla="*/ 2147483646 w 4611"/>
                <a:gd name="T93" fmla="*/ 2147483646 h 4186"/>
                <a:gd name="T94" fmla="*/ 2147483646 w 4611"/>
                <a:gd name="T95" fmla="*/ 2147483646 h 4186"/>
                <a:gd name="T96" fmla="*/ 2147483646 w 4611"/>
                <a:gd name="T97" fmla="*/ 2147483646 h 4186"/>
                <a:gd name="T98" fmla="*/ 2147483646 w 4611"/>
                <a:gd name="T99" fmla="*/ 2147483646 h 4186"/>
                <a:gd name="T100" fmla="*/ 2147483646 w 4611"/>
                <a:gd name="T101" fmla="*/ 2147483646 h 4186"/>
                <a:gd name="T102" fmla="*/ 2147483646 w 4611"/>
                <a:gd name="T103" fmla="*/ 2147483646 h 4186"/>
                <a:gd name="T104" fmla="*/ 2147483646 w 4611"/>
                <a:gd name="T105" fmla="*/ 2147483646 h 4186"/>
                <a:gd name="T106" fmla="*/ 2147483646 w 4611"/>
                <a:gd name="T107" fmla="*/ 2147483646 h 4186"/>
                <a:gd name="T108" fmla="*/ 2147483646 w 4611"/>
                <a:gd name="T109" fmla="*/ 2147483646 h 4186"/>
                <a:gd name="T110" fmla="*/ 2147483646 w 4611"/>
                <a:gd name="T111" fmla="*/ 2147483646 h 4186"/>
                <a:gd name="T112" fmla="*/ 2147483646 w 4611"/>
                <a:gd name="T113" fmla="*/ 2147483646 h 4186"/>
                <a:gd name="T114" fmla="*/ 2147483646 w 4611"/>
                <a:gd name="T115" fmla="*/ 2147483646 h 4186"/>
                <a:gd name="T116" fmla="*/ 2147483646 w 4611"/>
                <a:gd name="T117" fmla="*/ 2147483646 h 4186"/>
                <a:gd name="T118" fmla="*/ 2147483646 w 4611"/>
                <a:gd name="T119" fmla="*/ 2147483646 h 4186"/>
                <a:gd name="T120" fmla="*/ 2147483646 w 4611"/>
                <a:gd name="T121" fmla="*/ 2147483646 h 4186"/>
                <a:gd name="T122" fmla="*/ 2147483646 w 4611"/>
                <a:gd name="T123" fmla="*/ 2147483646 h 4186"/>
                <a:gd name="T124" fmla="*/ 2147483646 w 4611"/>
                <a:gd name="T125" fmla="*/ 2147483646 h 4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2">
            <a:extLst>
              <a:ext uri="{FF2B5EF4-FFF2-40B4-BE49-F238E27FC236}">
                <a16:creationId xmlns="" xmlns:a16="http://schemas.microsoft.com/office/drawing/2014/main" id="{E63990E4-9E11-47E0-9937-DFA675562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="" xmlns:a16="http://schemas.microsoft.com/office/drawing/2014/main" id="{D2B96CE6-9256-4359-8F08-7AA96CE23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AEA07B2-ED22-4CB7-89E3-2F9733E21A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ADA2F9A-DD18-43D3-86F8-F688BD0E60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95642F"/>
                </a:solidFill>
              </a:defRPr>
            </a:lvl1pPr>
          </a:lstStyle>
          <a:p>
            <a:pPr>
              <a:defRPr/>
            </a:pPr>
            <a:fld id="{3311D93E-A940-4001-85BD-3F92C2F84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68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anose="020B0604020202020204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anose="020B0604020202020204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="" xmlns:a16="http://schemas.microsoft.com/office/drawing/2014/main" id="{C812DCCD-A6BF-4187-80EB-766287F0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3197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rgbClr val="000099"/>
              </a:solidFill>
              <a:latin typeface="Impact" panose="020B0806030902050204" pitchFamily="34" charset="0"/>
            </a:endParaRPr>
          </a:p>
        </p:txBody>
      </p:sp>
      <p:sp>
        <p:nvSpPr>
          <p:cNvPr id="4099" name="Rectangle 10">
            <a:extLst>
              <a:ext uri="{FF2B5EF4-FFF2-40B4-BE49-F238E27FC236}">
                <a16:creationId xmlns="" xmlns:a16="http://schemas.microsoft.com/office/drawing/2014/main" id="{14139572-CD0F-48C9-B0D0-F8416FE6CB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Применение в диспетчерских центрах программных комплексов для расчета ТКЗ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выбора уставок РЗА.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Требования к дальнейшему развитию программных комплексов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="" xmlns:a16="http://schemas.microsoft.com/office/drawing/2014/main" id="{283F66BD-16E5-4B03-B7F0-6C25DECB5F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8488" y="5426319"/>
            <a:ext cx="8186737" cy="909638"/>
          </a:xfrm>
        </p:spPr>
        <p:txBody>
          <a:bodyPr/>
          <a:lstStyle/>
          <a:p>
            <a:pPr eaLnBrk="1" hangingPunct="1"/>
            <a:r>
              <a:rPr lang="ru-RU" altLang="ru-RU" dirty="0"/>
              <a:t>Дмитрий </a:t>
            </a:r>
            <a:r>
              <a:rPr lang="ru-RU" altLang="ru-RU" dirty="0" smtClean="0"/>
              <a:t>Ясько</a:t>
            </a:r>
            <a:endParaRPr lang="ru-RU" altLang="ru-RU" dirty="0"/>
          </a:p>
        </p:txBody>
      </p:sp>
      <p:sp>
        <p:nvSpPr>
          <p:cNvPr id="4101" name="Line 13">
            <a:extLst>
              <a:ext uri="{FF2B5EF4-FFF2-40B4-BE49-F238E27FC236}">
                <a16:creationId xmlns="" xmlns:a16="http://schemas.microsoft.com/office/drawing/2014/main" id="{F8D17539-6460-41E0-8AEA-4501623D4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0" y="5319713"/>
            <a:ext cx="4410075" cy="0"/>
          </a:xfrm>
          <a:prstGeom prst="line">
            <a:avLst/>
          </a:prstGeom>
          <a:noFill/>
          <a:ln w="762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102" name="Rectangle 9">
            <a:extLst>
              <a:ext uri="{FF2B5EF4-FFF2-40B4-BE49-F238E27FC236}">
                <a16:creationId xmlns="" xmlns:a16="http://schemas.microsoft.com/office/drawing/2014/main" id="{2F918D29-067C-408E-8141-BA913EB3B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305050"/>
            <a:ext cx="5654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Arial" panose="020B0604020202020204" pitchFamily="34" charset="0"/>
              </a:defRPr>
            </a:lvl1pPr>
            <a:lvl2pPr marL="449263" indent="-269875" algn="just">
              <a:spcBef>
                <a:spcPct val="20000"/>
              </a:spcBef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8525" indent="-179388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indent="-179388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6075" indent="-179388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3275" indent="-179388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30475" indent="-179388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7675" indent="-179388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4875" indent="-179388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4103" name="Прямоугольник 1">
            <a:extLst>
              <a:ext uri="{FF2B5EF4-FFF2-40B4-BE49-F238E27FC236}">
                <a16:creationId xmlns="" xmlns:a16="http://schemas.microsoft.com/office/drawing/2014/main" id="{CBD0F325-D04A-415C-9A5C-2D48E82CD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62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dirty="0"/>
              <a:t>Российский международный энергетический форум</a:t>
            </a:r>
          </a:p>
          <a:p>
            <a:pPr algn="ctr"/>
            <a:r>
              <a:rPr lang="ru-RU" dirty="0"/>
              <a:t>Круглый стол «ПО для выбора уставок РЗА. Испытания и сертификация РЗА»</a:t>
            </a:r>
            <a:endParaRPr lang="ru-RU" altLang="ru-RU" dirty="0"/>
          </a:p>
          <a:p>
            <a:pPr algn="ctr"/>
            <a:r>
              <a:rPr lang="ru-RU" altLang="ru-RU" dirty="0"/>
              <a:t>22 апреля 2021 года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5D4AFB71-0A80-48FA-9853-460C7B58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Перспективные направления развития ПК для расчета токов КЗ и выбора параметров настройки РЗА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0BB9CEB-D576-4023-83FC-7A968C5E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1192214"/>
            <a:ext cx="8046721" cy="5237162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повышение уровня детализации моделей устройств РЗА вплоть до использования программного обеспечения реальных устройств РЗА в качестве модели РЗА (в виде «черного ящика»);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учет реальных нагрузочных режимов при анализе работы устройств РЗА;</a:t>
            </a:r>
            <a:endParaRPr lang="ru-RU" dirty="0"/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анализ работы и выбор параметров настройки устройств РЗА с учетом насыщения трансформаторов тока;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выявление возможных условий неправильной работы устройств РЗА путем моделирования повреждений в разных точках при различных схемах сети.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F74090-26F3-4AFE-AB83-B9D98597D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26608-254A-4B30-B374-18488EC443D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69995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 descr="bg_16x9_1_tittle last.jpg">
            <a:extLst>
              <a:ext uri="{FF2B5EF4-FFF2-40B4-BE49-F238E27FC236}">
                <a16:creationId xmlns="" xmlns:a16="http://schemas.microsoft.com/office/drawing/2014/main" id="{0AEA2FB5-0BDE-408F-BBF9-97F1CEB84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/>
          <a:stretch>
            <a:fillRect/>
          </a:stretch>
        </p:blipFill>
        <p:spPr bwMode="auto">
          <a:xfrm>
            <a:off x="0" y="49530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1">
            <a:extLst>
              <a:ext uri="{FF2B5EF4-FFF2-40B4-BE49-F238E27FC236}">
                <a16:creationId xmlns="" xmlns:a16="http://schemas.microsoft.com/office/drawing/2014/main" id="{F87BDD06-3A5D-46A4-B658-C54BA4157B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863850"/>
            <a:ext cx="8207375" cy="1665288"/>
          </a:xfrm>
        </p:spPr>
        <p:txBody>
          <a:bodyPr/>
          <a:lstStyle/>
          <a:p>
            <a:pPr eaLnBrk="1" hangingPunct="1"/>
            <a:r>
              <a:rPr lang="ru-RU" altLang="ru-RU" dirty="0"/>
              <a:t>Спасибо за внимание!</a:t>
            </a:r>
          </a:p>
        </p:txBody>
      </p:sp>
      <p:sp>
        <p:nvSpPr>
          <p:cNvPr id="17412" name="Rectangle 23">
            <a:extLst>
              <a:ext uri="{FF2B5EF4-FFF2-40B4-BE49-F238E27FC236}">
                <a16:creationId xmlns="" xmlns:a16="http://schemas.microsoft.com/office/drawing/2014/main" id="{332111DF-BFC5-4C01-BB6A-B639FEA4A5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6038" y="5122360"/>
            <a:ext cx="6677025" cy="708025"/>
          </a:xfrm>
        </p:spPr>
        <p:txBody>
          <a:bodyPr/>
          <a:lstStyle/>
          <a:p>
            <a:pPr eaLnBrk="1" hangingPunct="1"/>
            <a:r>
              <a:rPr lang="ru-RU" altLang="ru-RU" dirty="0"/>
              <a:t>Дмитрий </a:t>
            </a:r>
            <a:r>
              <a:rPr lang="ru-RU" altLang="ru-RU" dirty="0" smtClean="0"/>
              <a:t>Ясько</a:t>
            </a:r>
            <a:endParaRPr lang="ru-RU" altLang="ru-RU" dirty="0"/>
          </a:p>
        </p:txBody>
      </p:sp>
      <p:sp>
        <p:nvSpPr>
          <p:cNvPr id="17413" name="Line 13">
            <a:extLst>
              <a:ext uri="{FF2B5EF4-FFF2-40B4-BE49-F238E27FC236}">
                <a16:creationId xmlns="" xmlns:a16="http://schemas.microsoft.com/office/drawing/2014/main" id="{818709ED-8F0A-4100-A771-48B4D2829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9513" y="5062538"/>
            <a:ext cx="4410075" cy="0"/>
          </a:xfrm>
          <a:prstGeom prst="line">
            <a:avLst/>
          </a:prstGeom>
          <a:noFill/>
          <a:ln w="762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4" name="TextBox 6">
            <a:extLst>
              <a:ext uri="{FF2B5EF4-FFF2-40B4-BE49-F238E27FC236}">
                <a16:creationId xmlns="" xmlns:a16="http://schemas.microsoft.com/office/drawing/2014/main" id="{8F6DC472-6769-47FD-9FE5-2C165B9F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31975"/>
            <a:ext cx="5194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www.so-ups.ru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Оперативная информация о работе ЕЭС России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17837" y="671566"/>
            <a:ext cx="406400" cy="360363"/>
          </a:xfrm>
        </p:spPr>
        <p:txBody>
          <a:bodyPr/>
          <a:lstStyle/>
          <a:p>
            <a:fld id="{BBD08E27-A27C-4D47-81C6-31666F81D7D8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1050426" y="126713"/>
            <a:ext cx="7647647" cy="1324018"/>
          </a:xfrm>
          <a:prstGeom prst="rect">
            <a:avLst/>
          </a:prstGeom>
        </p:spPr>
        <p:txBody>
          <a:bodyPr/>
          <a:lstStyle/>
          <a:p>
            <a:pPr algn="ctr"/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3C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F9C5CC27-FD6B-4421-816A-61B19BD61469}"/>
              </a:ext>
            </a:extLst>
          </p:cNvPr>
          <p:cNvSpPr txBox="1">
            <a:spLocks/>
          </p:cNvSpPr>
          <p:nvPr/>
        </p:nvSpPr>
        <p:spPr>
          <a:xfrm>
            <a:off x="1050426" y="126713"/>
            <a:ext cx="7379813" cy="9489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r>
              <a:rPr lang="ru-RU" kern="0" dirty="0"/>
              <a:t>Обзор программных комплексов, применяемых</a:t>
            </a:r>
          </a:p>
          <a:p>
            <a:r>
              <a:rPr lang="ru-RU" kern="0" dirty="0"/>
              <a:t>АО «СО ЕЭС» для расчета ТКЗ и выбора уставок РЗ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9757E431-55E1-46FA-A7DF-223CC2086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3576"/>
              </p:ext>
            </p:extLst>
          </p:nvPr>
        </p:nvGraphicFramePr>
        <p:xfrm>
          <a:off x="525623" y="1752600"/>
          <a:ext cx="8172450" cy="416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993">
                  <a:extLst>
                    <a:ext uri="{9D8B030D-6E8A-4147-A177-3AD203B41FA5}">
                      <a16:colId xmlns="" xmlns:a16="http://schemas.microsoft.com/office/drawing/2014/main" val="1258398370"/>
                    </a:ext>
                  </a:extLst>
                </a:gridCol>
                <a:gridCol w="2551176">
                  <a:extLst>
                    <a:ext uri="{9D8B030D-6E8A-4147-A177-3AD203B41FA5}">
                      <a16:colId xmlns="" xmlns:a16="http://schemas.microsoft.com/office/drawing/2014/main" val="819022390"/>
                    </a:ext>
                  </a:extLst>
                </a:gridCol>
                <a:gridCol w="2361281">
                  <a:extLst>
                    <a:ext uri="{9D8B030D-6E8A-4147-A177-3AD203B41FA5}">
                      <a16:colId xmlns="" xmlns:a16="http://schemas.microsoft.com/office/drawing/2014/main" val="2243707017"/>
                    </a:ext>
                  </a:extLst>
                </a:gridCol>
              </a:tblGrid>
              <a:tr h="93947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комплекса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Эксплуатация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33292198"/>
                  </a:ext>
                </a:extLst>
              </a:tr>
              <a:tr h="9394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АРМ СРЗА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ПК «БРИЗ»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Промышленная</a:t>
                      </a:r>
                    </a:p>
                    <a:p>
                      <a:pPr algn="ctr"/>
                      <a:r>
                        <a:rPr lang="ru-RU" sz="1800" dirty="0"/>
                        <a:t>с 2004 года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73093495"/>
                  </a:ext>
                </a:extLst>
              </a:tr>
              <a:tr h="134210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АРУ РЗА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АО «НТЦ ЕЭС Противоаварийное управление»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Промышленная</a:t>
                      </a:r>
                    </a:p>
                    <a:p>
                      <a:pPr algn="ctr"/>
                      <a:r>
                        <a:rPr lang="ru-RU" sz="1800" dirty="0"/>
                        <a:t>с 2021 года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8706074"/>
                  </a:ext>
                </a:extLst>
              </a:tr>
              <a:tr h="9394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PF.Protection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АО «</a:t>
                      </a:r>
                      <a:r>
                        <a:rPr lang="ru-RU" sz="1800" dirty="0" err="1"/>
                        <a:t>РТСофт</a:t>
                      </a:r>
                      <a:r>
                        <a:rPr lang="ru-RU" sz="1800" dirty="0"/>
                        <a:t>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Опытная эксплуатация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00233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333839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8C42C39-FAF1-4199-82DC-1FD0F5D0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Программно-вычислительный комплекс АРМ СРЗА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3347BA4D-2BEF-4E41-8613-D1D4BD19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296989"/>
            <a:ext cx="3936206" cy="4837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АРМ СРЗА – наиболее распространённый в РФ ПК для расчёта ТКЗ и параметров настройки РЗ.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Преимущества: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Быстродействие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Простота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Длительный опыт применения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Доверенные результаты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Недостатки: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ru-RU" dirty="0"/>
              <a:t>Использование технологий 1990-2000-х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ru-RU" dirty="0"/>
              <a:t>Нет активного развития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CF89C7D-6A46-4C24-86F6-517FEC344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8" name="Рисунок 2">
            <a:extLst>
              <a:ext uri="{FF2B5EF4-FFF2-40B4-BE49-F238E27FC236}">
                <a16:creationId xmlns="" xmlns:a16="http://schemas.microsoft.com/office/drawing/2014/main" id="{54C4F6C2-3905-4832-9630-60614EE3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4" y="1296989"/>
            <a:ext cx="4302125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43626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37829B51-5BB6-4334-817A-8AB74560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Программно-вычислительный комплекс АРУ РЗА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="" xmlns:a16="http://schemas.microsoft.com/office/drawing/2014/main" id="{885BC621-EC80-46D8-B594-ED7AC373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767" y="1274509"/>
            <a:ext cx="4325937" cy="55133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dirty="0"/>
              <a:t>В ПВК АРУ РЗА сохранен «классический» (АРМ СРЗА) подход к математической модели сети, расчетам и интерфейсу.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Преимущества: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Активное развитие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Простота освоения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Работа с данными АРМ СРЗА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 err="1"/>
              <a:t>Мультиплатформенность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Замечания: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dirty="0"/>
              <a:t>Быстродействие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dirty="0"/>
              <a:t>Интерфейс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dirty="0"/>
              <a:t>Верификация результатов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dirty="0"/>
              <a:t>Автоматизация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F74090-26F3-4AFE-AB83-B9D98597D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26608-254A-4B30-B374-18488EC443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0E70D5-B383-443E-8438-3F40A87D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0" y="1371600"/>
            <a:ext cx="4265070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29170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5D4AFB71-0A80-48FA-9853-460C7B58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Программно-вычислительный комплекс </a:t>
            </a:r>
            <a:r>
              <a:rPr lang="en-US" dirty="0" err="1"/>
              <a:t>PF.Protection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0BB9CEB-D576-4023-83FC-7A968C5E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0" y="1304925"/>
            <a:ext cx="4207669" cy="50196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dirty="0"/>
              <a:t>В </a:t>
            </a:r>
            <a:r>
              <a:rPr lang="en-US" dirty="0" err="1"/>
              <a:t>PF.Protection</a:t>
            </a:r>
            <a:r>
              <a:rPr lang="en-US" dirty="0"/>
              <a:t> </a:t>
            </a:r>
            <a:r>
              <a:rPr lang="ru-RU" dirty="0"/>
              <a:t>реализованы новые (для РФ) подходы к ведению модели сети и автоматизации расчетов.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Преимущества: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Активное развитие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en-US" dirty="0"/>
              <a:t>CIM-</a:t>
            </a:r>
            <a:r>
              <a:rPr lang="ru-RU" dirty="0"/>
              <a:t>ориентированная модель сети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Возможности автоматизации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/>
              <a:t>Детальные модели РЗА</a:t>
            </a:r>
          </a:p>
          <a:p>
            <a:pPr marL="0" indent="0">
              <a:buNone/>
            </a:pPr>
            <a:r>
              <a:rPr lang="ru-RU" dirty="0"/>
              <a:t>Замечания: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dirty="0"/>
              <a:t>Сложность освоения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dirty="0"/>
              <a:t>Быстродействие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dirty="0"/>
              <a:t>Верификация результатов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F74090-26F3-4AFE-AB83-B9D98597D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26608-254A-4B30-B374-18488EC443D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4CEBDA5-BC69-4B38-839D-423B6DA3A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05" y="1359598"/>
            <a:ext cx="4354264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141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621833D-793D-49E9-9F4D-0B433858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67" y="4317316"/>
            <a:ext cx="2122102" cy="1347008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5D4AFB71-0A80-48FA-9853-460C7B58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ПК для расчета токов КЗ и выбора параметров настройки РЗА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0BB9CEB-D576-4023-83FC-7A968C5E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6" y="1164784"/>
            <a:ext cx="8616366" cy="627442"/>
          </a:xfrm>
        </p:spPr>
        <p:txBody>
          <a:bodyPr/>
          <a:lstStyle/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ru-RU" sz="1800" dirty="0">
                <a:solidFill>
                  <a:schemeClr val="accent2"/>
                </a:solidFill>
              </a:rPr>
              <a:t>Результаты разработки часто отличаются от ожиданий пользователей</a:t>
            </a:r>
            <a:endParaRPr lang="ru-RU" sz="18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F74090-26F3-4AFE-AB83-B9D98597D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26608-254A-4B30-B374-18488EC443D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219C05BF-0640-4A6D-BBE2-B9DFDFFA5218}"/>
              </a:ext>
            </a:extLst>
          </p:cNvPr>
          <p:cNvSpPr txBox="1">
            <a:spLocks/>
          </p:cNvSpPr>
          <p:nvPr/>
        </p:nvSpPr>
        <p:spPr bwMode="auto">
          <a:xfrm>
            <a:off x="1111250" y="1588683"/>
            <a:ext cx="1704531" cy="43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SzPct val="100000"/>
              <a:buFont typeface="Arial" charset="0"/>
              <a:buNone/>
            </a:pPr>
            <a:r>
              <a:rPr lang="ru-RU" sz="1800" kern="0" dirty="0">
                <a:solidFill>
                  <a:schemeClr val="accent2"/>
                </a:solidFill>
              </a:rPr>
              <a:t>Ожидания</a:t>
            </a:r>
            <a:endParaRPr lang="ru-RU" sz="1800" kern="0" dirty="0"/>
          </a:p>
        </p:txBody>
      </p: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D16F0D1F-AF5F-492B-89B3-6D2E6458600C}"/>
              </a:ext>
            </a:extLst>
          </p:cNvPr>
          <p:cNvSpPr txBox="1">
            <a:spLocks/>
          </p:cNvSpPr>
          <p:nvPr/>
        </p:nvSpPr>
        <p:spPr bwMode="auto">
          <a:xfrm>
            <a:off x="5162048" y="1588683"/>
            <a:ext cx="1704531" cy="43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SzPct val="100000"/>
              <a:buFont typeface="Arial" charset="0"/>
              <a:buNone/>
            </a:pPr>
            <a:r>
              <a:rPr lang="ru-RU" sz="1800" kern="0" dirty="0">
                <a:solidFill>
                  <a:schemeClr val="accent2"/>
                </a:solidFill>
              </a:rPr>
              <a:t>Реальность</a:t>
            </a:r>
            <a:endParaRPr lang="ru-RU" sz="1800" kern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2C95696-6FE4-40E2-8409-044B3CAF06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4"/>
          <a:stretch/>
        </p:blipFill>
        <p:spPr>
          <a:xfrm>
            <a:off x="385803" y="2800487"/>
            <a:ext cx="2722626" cy="14280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BE99A5F-D231-43E4-9145-6C1F92777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5" y="2087211"/>
            <a:ext cx="2311083" cy="15762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903D5C3-9367-4B05-9FFD-88A5A15EA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5" y="4317316"/>
            <a:ext cx="2722626" cy="1348470"/>
          </a:xfrm>
          <a:prstGeom prst="rect">
            <a:avLst/>
          </a:prstGeom>
        </p:spPr>
      </p:pic>
      <p:sp>
        <p:nvSpPr>
          <p:cNvPr id="22" name="Текст 8">
            <a:extLst>
              <a:ext uri="{FF2B5EF4-FFF2-40B4-BE49-F238E27FC236}">
                <a16:creationId xmlns="" xmlns:a16="http://schemas.microsoft.com/office/drawing/2014/main" id="{F4AFDE08-DB31-4024-AFB1-DBA74AE887D1}"/>
              </a:ext>
            </a:extLst>
          </p:cNvPr>
          <p:cNvSpPr txBox="1">
            <a:spLocks/>
          </p:cNvSpPr>
          <p:nvPr/>
        </p:nvSpPr>
        <p:spPr bwMode="auto">
          <a:xfrm>
            <a:off x="405796" y="6230558"/>
            <a:ext cx="8590137" cy="62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SzPct val="100000"/>
              <a:buFont typeface="Arial" charset="0"/>
              <a:buNone/>
            </a:pPr>
            <a:r>
              <a:rPr lang="ru-RU" sz="1800" kern="0" dirty="0">
                <a:solidFill>
                  <a:srgbClr val="FF0000"/>
                </a:solidFill>
              </a:rPr>
              <a:t>Необходимо тестирование на реальных задачах на этапе разработки ПК</a:t>
            </a:r>
          </a:p>
        </p:txBody>
      </p:sp>
      <p:sp>
        <p:nvSpPr>
          <p:cNvPr id="24" name="Правая фигурная скобка 23">
            <a:extLst>
              <a:ext uri="{FF2B5EF4-FFF2-40B4-BE49-F238E27FC236}">
                <a16:creationId xmlns="" xmlns:a16="http://schemas.microsoft.com/office/drawing/2014/main" id="{CC0B9CC0-F5AD-46B0-8C81-2DE452AFC077}"/>
              </a:ext>
            </a:extLst>
          </p:cNvPr>
          <p:cNvSpPr/>
          <p:nvPr/>
        </p:nvSpPr>
        <p:spPr bwMode="auto">
          <a:xfrm rot="5400000">
            <a:off x="4417367" y="1606585"/>
            <a:ext cx="400702" cy="8756431"/>
          </a:xfrm>
          <a:prstGeom prst="rightBrace">
            <a:avLst>
              <a:gd name="adj1" fmla="val 24619"/>
              <a:gd name="adj2" fmla="val 5076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8A2A9FB-41C1-45B3-8FB6-918A0DDFC0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14" y="2099373"/>
            <a:ext cx="2888421" cy="1483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AB1166C-C794-4301-88F4-B6062675DE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27" y="3096263"/>
            <a:ext cx="2574606" cy="169407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16867004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5D4AFB71-0A80-48FA-9853-460C7B58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АО «СО ЕЭС» к функционалу ПК </a:t>
            </a:r>
            <a:br>
              <a:rPr lang="ru-RU" dirty="0"/>
            </a:br>
            <a:r>
              <a:rPr lang="ru-RU" dirty="0"/>
              <a:t>на ближайший период (до 2023 года)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0BB9CEB-D576-4023-83FC-7A968C5E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1384238"/>
            <a:ext cx="7977189" cy="4605082"/>
          </a:xfrm>
        </p:spPr>
        <p:txBody>
          <a:bodyPr/>
          <a:lstStyle/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детальное моделирование устройств РЗА;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автоматизированный расчет параметров срабатывания защит;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автоматизированное формирование таблиц минимального количества находящихся в работе генераторов тепловых электростанций по условиям функционирования РЗ (на основании моделирования  и анализа работы РЗ);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интеграция с внешними программными комплексами;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импорт данных модели сети в формате </a:t>
            </a:r>
            <a:r>
              <a:rPr lang="en-US" dirty="0">
                <a:solidFill>
                  <a:schemeClr val="accent2"/>
                </a:solidFill>
              </a:rPr>
              <a:t>CIM</a:t>
            </a:r>
            <a:r>
              <a:rPr lang="ru-RU" dirty="0">
                <a:solidFill>
                  <a:schemeClr val="accent2"/>
                </a:solidFill>
              </a:rPr>
              <a:t>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импорт уставок устройств РЗА из специализированного программного комплекса АО «СО ЕЭС»;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F74090-26F3-4AFE-AB83-B9D98597D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26608-254A-4B30-B374-18488EC443D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433053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5D4AFB71-0A80-48FA-9853-460C7B58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АО «СО ЕЭС» к функционалу ПК </a:t>
            </a:r>
            <a:br>
              <a:rPr lang="ru-RU" dirty="0"/>
            </a:br>
            <a:r>
              <a:rPr lang="ru-RU" dirty="0"/>
              <a:t>на ближайший период (до 2023 года)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0BB9CEB-D576-4023-83FC-7A968C5E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1384238"/>
            <a:ext cx="7977189" cy="5218112"/>
          </a:xfrm>
        </p:spPr>
        <p:txBody>
          <a:bodyPr/>
          <a:lstStyle/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импорт данных ОИК о состоянии сети (ТИ, ТС) и состоянии устройств РЗА по состоянию на заданный момент времени (с учетом диспетчерских заявок на вывод в ремонт ЛЭП, оборудования и вывод из работы устройств РЗА);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импорт и анализ аварийных осциллограмм;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автоматическое определение места повреждения на ЛЭП, в том числе с использованием данных ОИК и аварийных осциллограмм;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автоматизированный анализ работы устройств РЗА на основании данных ОИК и аварийных осциллограмм;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</a:rPr>
              <a:t>верификация модели сети на основании данных аварийных осциллограмм.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F74090-26F3-4AFE-AB83-B9D98597D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26608-254A-4B30-B374-18488EC443D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26850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5D4AFB71-0A80-48FA-9853-460C7B58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Перспективные направления развития ПК для расчета токов КЗ и выбора параметров настройки РЗА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0BB9CEB-D576-4023-83FC-7A968C5E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1192214"/>
            <a:ext cx="8046721" cy="5237162"/>
          </a:xfrm>
        </p:spPr>
        <p:txBody>
          <a:bodyPr/>
          <a:lstStyle/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2"/>
              </a:solidFill>
            </a:endParaRP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создание расчетного ядра, позволяющего полноценно учитывать электромагнитные/электромеханические переходные процессы для целей расчета ТКЗ, выбора параметров настройки и анализа работы РЗА;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оптимизация алгоритмов расчета электрических величин для достижения приемлемого быстродействия, совершенствование алгоритмов автоматического </a:t>
            </a:r>
            <a:r>
              <a:rPr lang="ru-RU" dirty="0" err="1">
                <a:solidFill>
                  <a:schemeClr val="accent2"/>
                </a:solidFill>
              </a:rPr>
              <a:t>эквивалентирования</a:t>
            </a:r>
            <a:r>
              <a:rPr lang="ru-RU" dirty="0">
                <a:solidFill>
                  <a:schemeClr val="accent2"/>
                </a:solidFill>
              </a:rPr>
              <a:t> удаленных участков сети;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внедрение технологий облачных вычислений;</a:t>
            </a:r>
          </a:p>
          <a:p>
            <a:pPr marL="0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совершенствование математических моделей элементов сети, в том числе для учёта процессов в длинных ЛЭП, детализированное моделирование ВИЭ и </a:t>
            </a:r>
            <a:r>
              <a:rPr lang="en-US" dirty="0">
                <a:solidFill>
                  <a:schemeClr val="accent2"/>
                </a:solidFill>
              </a:rPr>
              <a:t>FACTS</a:t>
            </a:r>
            <a:r>
              <a:rPr lang="ru-RU" dirty="0">
                <a:solidFill>
                  <a:schemeClr val="accent2"/>
                </a:solidFill>
              </a:rPr>
              <a:t>;</a:t>
            </a: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F74090-26F3-4AFE-AB83-B9D98597D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26608-254A-4B30-B374-18488EC443D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395157"/>
      </p:ext>
    </p:extLst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 - &amp;quot;Название презентации&amp;quot;&quot;/&gt;&lt;property id=&quot;20307&quot; value=&quot;257&quot;/&gt;&lt;/object&gt;&lt;object type=&quot;3&quot; unique_id=&quot;10005&quot;&gt;&lt;property id=&quot;20148&quot; value=&quot;5&quot;/&gt;&lt;property id=&quot;20300&quot; value=&quot;Слайд 2 - &amp;quot;Оперативно-диспетчерское управление &amp;#x0D;&amp;#x0A;Единой энергетической системой России&amp;quot;&quot;/&gt;&lt;property id=&quot;20307&quot; value=&quot;273&quot;/&gt;&lt;/object&gt;&lt;object type=&quot;3&quot; unique_id=&quot;10006&quot;&gt;&lt;property id=&quot;20148&quot; value=&quot;5&quot;/&gt;&lt;property id=&quot;20300&quot; value=&quot;Слайд 3 - &amp;quot;Объект управления.&amp;#x0D;&amp;#x0A;Основные производственные показатели ЕЭС России&amp;quot;&quot;/&gt;&lt;property id=&quot;20307&quot; value=&quot;279&quot;/&gt;&lt;/object&gt;&lt;object type=&quot;3&quot; unique_id=&quot;10007&quot;&gt;&lt;property id=&quot;20148&quot; value=&quot;5&quot;/&gt;&lt;property id=&quot;20300&quot; value=&quot;Слайд 5 - &amp;quot;Системный оператор сегодня&amp;quot;&quot;/&gt;&lt;property id=&quot;20307&quot; value=&quot;276&quot;/&gt;&lt;/object&gt;&lt;object type=&quot;3&quot; unique_id=&quot;10008&quot;&gt;&lt;property id=&quot;20148&quot; value=&quot;5&quot;/&gt;&lt;property id=&quot;20300&quot; value=&quot;Слайд 7 - &amp;quot;Уровни полномочий Системного оператора&amp;quot;&quot;/&gt;&lt;property id=&quot;20307&quot; value=&quot;278&quot;/&gt;&lt;/object&gt;&lt;object type=&quot;3&quot; unique_id=&quot;10010&quot;&gt;&lt;property id=&quot;20148&quot; value=&quot;5&quot;/&gt;&lt;property id=&quot;20300&quot; value=&quot;Слайд 6 - &amp;quot;Основные функции Системного оператора&amp;quot;&quot;/&gt;&lt;property id=&quot;20307&quot; value=&quot;274&quot;/&gt;&lt;/object&gt;&lt;object type=&quot;3&quot; unique_id=&quot;11300&quot;&gt;&lt;property id=&quot;20148&quot; value=&quot;5&quot;/&gt;&lt;property id=&quot;20300&quot; value=&quot;Слайд 4 - &amp;quot;Достижение постсоветских исторических&amp;#x0D;&amp;#x0A;максимумов потребления мощности&amp;quot;&quot;/&gt;&lt;property id=&quot;20307&quot; value=&quot;285&quot;/&gt;&lt;/object&gt;&lt;object type=&quot;3&quot; unique_id=&quot;11364&quot;&gt;&lt;property id=&quot;20148&quot; value=&quot;5&quot;/&gt;&lt;property id=&quot;20300&quot; value=&quot;Слайд 8 - &amp;quot;Спасибо за внимание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23401</TotalTime>
  <Words>576</Words>
  <Application>Microsoft Office PowerPoint</Application>
  <PresentationFormat>Экран (4:3)</PresentationFormat>
  <Paragraphs>107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Impact</vt:lpstr>
      <vt:lpstr>Wingdings</vt:lpstr>
      <vt:lpstr>Оформление по умолчанию</vt:lpstr>
      <vt:lpstr>1_Оформление по умолчанию</vt:lpstr>
      <vt:lpstr>Применение в диспетчерских центрах программных комплексов для расчета ТКЗ  и выбора уставок РЗА.  Требования к дальнейшему развитию программных комплексов</vt:lpstr>
      <vt:lpstr>Презентация PowerPoint</vt:lpstr>
      <vt:lpstr>Программно-вычислительный комплекс АРМ СРЗА</vt:lpstr>
      <vt:lpstr>Программно-вычислительный комплекс АРУ РЗА</vt:lpstr>
      <vt:lpstr>Программно-вычислительный комплекс PF.Protection</vt:lpstr>
      <vt:lpstr>Тестирование ПК для расчета токов КЗ и выбора параметров настройки РЗА</vt:lpstr>
      <vt:lpstr>Требования АО «СО ЕЭС» к функционалу ПК  на ближайший период (до 2023 года)</vt:lpstr>
      <vt:lpstr>Требования АО «СО ЕЭС» к функционалу ПК  на ближайший период (до 2023 года)</vt:lpstr>
      <vt:lpstr>Перспективные направления развития ПК для расчета токов КЗ и выбора параметров настройки РЗА</vt:lpstr>
      <vt:lpstr>Перспективные направления развития ПК для расчета токов КЗ и выбора параметров настройки РЗА</vt:lpstr>
      <vt:lpstr>Спасибо за внимание!</vt:lpstr>
    </vt:vector>
  </TitlesOfParts>
  <Company>ОАО "СО ЕЭС"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NIIPT33</cp:lastModifiedBy>
  <cp:revision>1718</cp:revision>
  <cp:lastPrinted>2017-04-05T08:03:23Z</cp:lastPrinted>
  <dcterms:created xsi:type="dcterms:W3CDTF">2006-09-14T10:04:19Z</dcterms:created>
  <dcterms:modified xsi:type="dcterms:W3CDTF">2022-03-15T10:04:39Z</dcterms:modified>
</cp:coreProperties>
</file>